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338" r:id="rId4"/>
    <p:sldId id="385" r:id="rId5"/>
    <p:sldId id="386" r:id="rId6"/>
    <p:sldId id="387" r:id="rId7"/>
    <p:sldId id="388" r:id="rId8"/>
    <p:sldId id="389" r:id="rId9"/>
    <p:sldId id="390" r:id="rId10"/>
    <p:sldId id="391" r:id="rId11"/>
    <p:sldId id="392" r:id="rId12"/>
    <p:sldId id="393" r:id="rId13"/>
    <p:sldId id="39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63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2D14F3-A4EB-3440-B0B3-0C0A38489FB1}"/>
              </a:ext>
            </a:extLst>
          </p:cNvPr>
          <p:cNvSpPr txBox="1"/>
          <p:nvPr/>
        </p:nvSpPr>
        <p:spPr>
          <a:xfrm>
            <a:off x="567559" y="536027"/>
            <a:ext cx="976411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13.1 Types of Wheeled Mobile Robots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13.2 Omnidirectional 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Given wheel velocity limits, the chassis’ feasible twists lie inside 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-sided convex polyhedron: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F86F5D-57EF-4447-A524-0EB463EA9F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4723" y="2446865"/>
            <a:ext cx="4847754" cy="30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0A7352-AB20-1746-A818-3579A4BE9C06}"/>
              </a:ext>
            </a:extLst>
          </p:cNvPr>
          <p:cNvSpPr txBox="1"/>
          <p:nvPr/>
        </p:nvSpPr>
        <p:spPr>
          <a:xfrm>
            <a:off x="4528952" y="4817357"/>
            <a:ext cx="6950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define two parallel bounding planes in twist space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65591-94A3-C440-831F-8E004BE686E6}"/>
              </a:ext>
            </a:extLst>
          </p:cNvPr>
          <p:cNvSpPr txBox="1"/>
          <p:nvPr/>
        </p:nvSpPr>
        <p:spPr>
          <a:xfrm>
            <a:off x="4166483" y="4475314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5816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29EA54-3E67-9344-BFC4-AF87C01FB8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66" y="1422870"/>
            <a:ext cx="6144760" cy="471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74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CCBF74B-D147-0C47-B012-874D7E583373}"/>
              </a:ext>
            </a:extLst>
          </p:cNvPr>
          <p:cNvSpPr/>
          <p:nvPr/>
        </p:nvSpPr>
        <p:spPr>
          <a:xfrm>
            <a:off x="8746067" y="2269067"/>
            <a:ext cx="2929466" cy="1744133"/>
          </a:xfrm>
          <a:prstGeom prst="roundRect">
            <a:avLst/>
          </a:prstGeom>
          <a:solidFill>
            <a:srgbClr val="FFFF00">
              <a:alpha val="94902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F4115-11BE-5E44-856D-58FF2099381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766" y="1303865"/>
            <a:ext cx="7329167" cy="47672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C1A6E6-2B45-EB43-BD08-F4B49316A065}"/>
              </a:ext>
            </a:extLst>
          </p:cNvPr>
          <p:cNvSpPr txBox="1"/>
          <p:nvPr/>
        </p:nvSpPr>
        <p:spPr>
          <a:xfrm>
            <a:off x="8813800" y="2362200"/>
            <a:ext cx="27510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does it mean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the convex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polyhedron is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unbounded?</a:t>
            </a:r>
          </a:p>
        </p:txBody>
      </p:sp>
    </p:spTree>
    <p:extLst>
      <p:ext uri="{BB962C8B-B14F-4D97-AF65-F5344CB8AC3E}">
        <p14:creationId xmlns:p14="http://schemas.microsoft.com/office/powerpoint/2010/main" val="2077127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3A71FB-D7CC-9E46-86A7-53F638B6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B699A1-105D-1448-BA66-4E86F8AFF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13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83F78C-1486-0D44-B8ED-402B86288125}"/>
              </a:ext>
            </a:extLst>
          </p:cNvPr>
          <p:cNvGrpSpPr/>
          <p:nvPr/>
        </p:nvGrpSpPr>
        <p:grpSpPr>
          <a:xfrm>
            <a:off x="816122" y="1354517"/>
            <a:ext cx="3423138" cy="2675153"/>
            <a:chOff x="2177562" y="1560146"/>
            <a:chExt cx="3423138" cy="26751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21F928-6DCF-BE4B-8725-04ED98CCD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3900" y="1560146"/>
              <a:ext cx="1066800" cy="3188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F614A5-BD16-654C-B8BC-920751989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4533900" y="3916485"/>
              <a:ext cx="1066800" cy="31881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B86788-BF21-7C4E-812B-8431EFA50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2177562" y="3916485"/>
              <a:ext cx="1066800" cy="31881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3BBC1F-7304-A747-944C-BBD349AE6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7562" y="1560146"/>
              <a:ext cx="1066800" cy="31881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7316A75-AAD1-324C-9E62-79C3EBFAE529}"/>
                </a:ext>
              </a:extLst>
            </p:cNvPr>
            <p:cNvGrpSpPr/>
            <p:nvPr/>
          </p:nvGrpSpPr>
          <p:grpSpPr>
            <a:xfrm>
              <a:off x="3314701" y="2350476"/>
              <a:ext cx="1661745" cy="577362"/>
              <a:chOff x="3314701" y="2350476"/>
              <a:chExt cx="1661745" cy="577362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FFF62F8-F707-2547-910C-464034C81296}"/>
                  </a:ext>
                </a:extLst>
              </p:cNvPr>
              <p:cNvCxnSpPr/>
              <p:nvPr/>
            </p:nvCxnSpPr>
            <p:spPr>
              <a:xfrm>
                <a:off x="3886200" y="2927838"/>
                <a:ext cx="109024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5DACBD7-9ECF-FF4C-9547-2956651F8227}"/>
                  </a:ext>
                </a:extLst>
              </p:cNvPr>
              <p:cNvCxnSpPr/>
              <p:nvPr/>
            </p:nvCxnSpPr>
            <p:spPr>
              <a:xfrm>
                <a:off x="3314701" y="2350476"/>
                <a:ext cx="1090246" cy="0"/>
              </a:xfrm>
              <a:prstGeom prst="straightConnector1">
                <a:avLst/>
              </a:prstGeom>
              <a:ln w="28575">
                <a:tailEnd type="triangle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7536B81-8D56-8542-AD6B-F1311744B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05850" y="3039792"/>
              <a:ext cx="261449" cy="25491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0C0F7DD-C09D-5546-A60E-A7987FD8C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96801" y="1773115"/>
              <a:ext cx="307203" cy="28759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EC32143-2DF1-604B-9488-C580329F4C58}"/>
              </a:ext>
            </a:extLst>
          </p:cNvPr>
          <p:cNvSpPr txBox="1"/>
          <p:nvPr/>
        </p:nvSpPr>
        <p:spPr>
          <a:xfrm>
            <a:off x="5608320" y="751840"/>
            <a:ext cx="60130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centers of the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omniwheels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a mobile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robot are at the corners of a square a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distance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from each other.  The radius of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wheels is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and the forward driving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direction for each wheel is to the right. 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4FB069-B637-BC45-84F6-383DE766C27C}"/>
              </a:ext>
            </a:extLst>
          </p:cNvPr>
          <p:cNvCxnSpPr/>
          <p:nvPr/>
        </p:nvCxnSpPr>
        <p:spPr>
          <a:xfrm>
            <a:off x="1349522" y="1056640"/>
            <a:ext cx="23563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7A2143F-45F6-BA49-B4D5-8A42807C51D6}"/>
              </a:ext>
            </a:extLst>
          </p:cNvPr>
          <p:cNvSpPr txBox="1"/>
          <p:nvPr/>
        </p:nvSpPr>
        <p:spPr>
          <a:xfrm>
            <a:off x="2234529" y="61956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1B89E0-1D9F-204A-AA03-555FBB0D5A77}"/>
              </a:ext>
            </a:extLst>
          </p:cNvPr>
          <p:cNvGrpSpPr/>
          <p:nvPr/>
        </p:nvGrpSpPr>
        <p:grpSpPr>
          <a:xfrm>
            <a:off x="873928" y="1049264"/>
            <a:ext cx="3341683" cy="3444199"/>
            <a:chOff x="873928" y="1049264"/>
            <a:chExt cx="3341683" cy="344419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FBEA665-0977-1F4B-9618-88912983B5DB}"/>
                </a:ext>
              </a:extLst>
            </p:cNvPr>
            <p:cNvSpPr txBox="1"/>
            <p:nvPr/>
          </p:nvSpPr>
          <p:spPr>
            <a:xfrm>
              <a:off x="3222743" y="1049264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wheel 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4B0C04-4BB6-914A-BB20-166BABA47EFC}"/>
                </a:ext>
              </a:extLst>
            </p:cNvPr>
            <p:cNvSpPr txBox="1"/>
            <p:nvPr/>
          </p:nvSpPr>
          <p:spPr>
            <a:xfrm>
              <a:off x="873929" y="4124131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wheel 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AEE536-4806-8E42-AA60-E03ABC4277F4}"/>
                </a:ext>
              </a:extLst>
            </p:cNvPr>
            <p:cNvSpPr txBox="1"/>
            <p:nvPr/>
          </p:nvSpPr>
          <p:spPr>
            <a:xfrm>
              <a:off x="3235856" y="4122680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wheel 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8891DD-94C2-7046-8BF4-B14B04DC7A55}"/>
                </a:ext>
              </a:extLst>
            </p:cNvPr>
            <p:cNvSpPr txBox="1"/>
            <p:nvPr/>
          </p:nvSpPr>
          <p:spPr>
            <a:xfrm>
              <a:off x="873928" y="1049264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wheel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7434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6684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D62B51-2450-2F4D-ABB5-A7240672A4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5398" y="1155800"/>
            <a:ext cx="5605731" cy="2093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F53761-F868-EB4B-983E-956F92F781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6978" y="3831020"/>
            <a:ext cx="2076375" cy="1871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28EFC-6478-4048-AB92-DE53549043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2679" y="3629910"/>
            <a:ext cx="2181999" cy="2072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A5D5AE-9D2E-744B-8E47-72A269B0969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144" y="4222317"/>
            <a:ext cx="2698750" cy="1282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3249ED-2420-0A4E-A0E2-3613D9661ABE}"/>
              </a:ext>
            </a:extLst>
          </p:cNvPr>
          <p:cNvSpPr txBox="1"/>
          <p:nvPr/>
        </p:nvSpPr>
        <p:spPr>
          <a:xfrm>
            <a:off x="693683" y="1443582"/>
            <a:ext cx="316625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Types of wheels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Kinematic wheeled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mobile robots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(no skidding, slipping)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D0AB46-014A-B946-8238-9FE7A7CC57D7}"/>
              </a:ext>
            </a:extLst>
          </p:cNvPr>
          <p:cNvSpPr txBox="1"/>
          <p:nvPr/>
        </p:nvSpPr>
        <p:spPr>
          <a:xfrm>
            <a:off x="4379601" y="3249684"/>
            <a:ext cx="5917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conventional     </a:t>
            </a:r>
            <a:r>
              <a:rPr lang="en-US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omniwheel</a:t>
            </a:r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mecanum</a:t>
            </a:r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wheel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454DC-A32D-704E-B7DF-1DF68800879D}"/>
              </a:ext>
            </a:extLst>
          </p:cNvPr>
          <p:cNvSpPr txBox="1"/>
          <p:nvPr/>
        </p:nvSpPr>
        <p:spPr>
          <a:xfrm>
            <a:off x="4227098" y="5748708"/>
            <a:ext cx="780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differential drive                   car-like                  omnidirectional</a:t>
            </a:r>
          </a:p>
        </p:txBody>
      </p:sp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7" y="536027"/>
                <a:ext cx="11028329" cy="674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Configuration of the mobile base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sb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                   ∈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∈ </m:t>
                    </m:r>
                    <m:r>
                      <m:rPr>
                        <m:nor/>
                      </m:rPr>
                      <a: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Velocity of the mobile base:  </a:t>
                </a:r>
                <a:r>
                  <a:rPr lang="en-US" sz="2400" dirty="0" err="1"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V</a:t>
                </a:r>
                <a:r>
                  <a:rPr lang="en-US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(𝜔</a:t>
                </a:r>
                <a:r>
                  <a:rPr lang="en-US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bx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𝜔</a:t>
                </a:r>
                <a:r>
                  <a:rPr lang="en-US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𝜔</a:t>
                </a:r>
                <a:r>
                  <a:rPr lang="en-US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bz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bx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bz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or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e>
                    </m:acc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∈</m:t>
                    </m:r>
                    <m:r>
                      <m:rPr>
                        <m:nor/>
                      </m:rPr>
                      <a:rPr lang="en-US" sz="2400" b="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7" y="536027"/>
                <a:ext cx="11028329" cy="6740307"/>
              </a:xfrm>
              <a:prstGeom prst="rect">
                <a:avLst/>
              </a:prstGeom>
              <a:blipFill>
                <a:blip r:embed="rId2"/>
                <a:stretch>
                  <a:fillRect l="-921" t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F9F49DC-E2C2-0841-8D0D-2A8C8AA14B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5741" y="1217873"/>
            <a:ext cx="3034573" cy="175464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6E07CB-B525-0447-A0E3-0065A9D72D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8738" y="3708826"/>
            <a:ext cx="3005379" cy="157798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A7C869-C63D-7A4C-AAFF-7F426743ED1B}"/>
              </a:ext>
            </a:extLst>
          </p:cNvPr>
          <p:cNvCxnSpPr/>
          <p:nvPr/>
        </p:nvCxnSpPr>
        <p:spPr>
          <a:xfrm>
            <a:off x="1734207" y="4687383"/>
            <a:ext cx="262495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3DA27D-55DC-D843-9048-26C97D087940}"/>
              </a:ext>
            </a:extLst>
          </p:cNvPr>
          <p:cNvCxnSpPr/>
          <p:nvPr/>
        </p:nvCxnSpPr>
        <p:spPr>
          <a:xfrm>
            <a:off x="3452648" y="3708826"/>
            <a:ext cx="0" cy="15303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39062C-3C5C-4A4B-9425-768C499F5D17}"/>
              </a:ext>
            </a:extLst>
          </p:cNvPr>
          <p:cNvCxnSpPr/>
          <p:nvPr/>
        </p:nvCxnSpPr>
        <p:spPr>
          <a:xfrm flipH="1">
            <a:off x="5273566" y="5762076"/>
            <a:ext cx="323193" cy="29954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679A41-E7C2-A642-9746-4CD645A210C6}"/>
              </a:ext>
            </a:extLst>
          </p:cNvPr>
          <p:cNvCxnSpPr/>
          <p:nvPr/>
        </p:nvCxnSpPr>
        <p:spPr>
          <a:xfrm flipH="1">
            <a:off x="5821242" y="5764703"/>
            <a:ext cx="323193" cy="29954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225A71-84BE-394E-B64A-7FC07FF19F1B}"/>
              </a:ext>
            </a:extLst>
          </p:cNvPr>
          <p:cNvCxnSpPr/>
          <p:nvPr/>
        </p:nvCxnSpPr>
        <p:spPr>
          <a:xfrm flipH="1">
            <a:off x="7837695" y="5769959"/>
            <a:ext cx="323193" cy="29954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3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Examples of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omnidirectional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wheeled mobile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robots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8B0FD3-BACF-C649-B88C-17E544070F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6294" y="1135639"/>
            <a:ext cx="6939066" cy="510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95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B3B3F-BEF9-734A-A756-85CDA7C7E9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83" y="4381920"/>
            <a:ext cx="7174613" cy="1854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AA7A6A-15FB-C541-A9CA-C573EF5999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8005" y="1058301"/>
            <a:ext cx="3638843" cy="320337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4DB9A09-2C14-BB4C-9D95-1A4A1237263D}"/>
              </a:ext>
            </a:extLst>
          </p:cNvPr>
          <p:cNvGrpSpPr/>
          <p:nvPr/>
        </p:nvGrpSpPr>
        <p:grpSpPr>
          <a:xfrm>
            <a:off x="8779224" y="2306397"/>
            <a:ext cx="3188749" cy="2245205"/>
            <a:chOff x="7246584" y="1616482"/>
            <a:chExt cx="3188749" cy="224520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41C587-584B-AB46-99A2-B416D94FD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6584" y="2254953"/>
              <a:ext cx="3188749" cy="160673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6422DA-1D3C-0D43-B156-F8183752BED7}"/>
                </a:ext>
              </a:extLst>
            </p:cNvPr>
            <p:cNvSpPr txBox="1"/>
            <p:nvPr/>
          </p:nvSpPr>
          <p:spPr>
            <a:xfrm>
              <a:off x="7532890" y="1616482"/>
              <a:ext cx="2130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sz="24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(0)</a:t>
              </a:r>
              <a:r>
                <a:rPr lang="en-US" sz="2400" dirty="0" err="1">
                  <a:latin typeface="Apple Chancery" panose="03020702040506060504" pitchFamily="66" charset="-79"/>
                  <a:cs typeface="Apple Chancery" panose="03020702040506060504" pitchFamily="66" charset="-79"/>
                </a:rPr>
                <a:t>V</a:t>
              </a:r>
              <a:r>
                <a:rPr lang="en-US" sz="24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088E800-73BF-F34F-AE80-35EDA4872BF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221" y="1059032"/>
            <a:ext cx="3342717" cy="315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9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9F1EC5-C8FD-364A-BC72-F706711F01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946" y="1367024"/>
            <a:ext cx="8740462" cy="47271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F57571-F04C-E74D-B97D-B954FE95AE11}"/>
              </a:ext>
            </a:extLst>
          </p:cNvPr>
          <p:cNvSpPr txBox="1"/>
          <p:nvPr/>
        </p:nvSpPr>
        <p:spPr>
          <a:xfrm>
            <a:off x="5088229" y="4053018"/>
            <a:ext cx="1322798" cy="338554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spin in place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B1852E-95F9-0842-A24D-04E9B64CB12B}"/>
              </a:ext>
            </a:extLst>
          </p:cNvPr>
          <p:cNvSpPr txBox="1"/>
          <p:nvPr/>
        </p:nvSpPr>
        <p:spPr>
          <a:xfrm>
            <a:off x="6119120" y="4391572"/>
            <a:ext cx="583814" cy="338554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33866-1C4C-2549-BB12-772F285238E8}"/>
              </a:ext>
            </a:extLst>
          </p:cNvPr>
          <p:cNvSpPr txBox="1"/>
          <p:nvPr/>
        </p:nvSpPr>
        <p:spPr>
          <a:xfrm>
            <a:off x="7463761" y="4391572"/>
            <a:ext cx="412292" cy="338554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C85AF8E-F618-9443-B8A8-3F353E4FC8A5}"/>
              </a:ext>
            </a:extLst>
          </p:cNvPr>
          <p:cNvSpPr/>
          <p:nvPr/>
        </p:nvSpPr>
        <p:spPr>
          <a:xfrm>
            <a:off x="7489544" y="1842360"/>
            <a:ext cx="3580327" cy="1428874"/>
          </a:xfrm>
          <a:prstGeom prst="roundRect">
            <a:avLst/>
          </a:prstGeom>
          <a:solidFill>
            <a:srgbClr val="FFFF00">
              <a:alpha val="94902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11958-5A70-B849-AF3A-C0B506B30BD0}"/>
              </a:ext>
            </a:extLst>
          </p:cNvPr>
          <p:cNvSpPr txBox="1"/>
          <p:nvPr/>
        </p:nvSpPr>
        <p:spPr>
          <a:xfrm>
            <a:off x="7561157" y="1932922"/>
            <a:ext cx="34403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Why are at least three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wheels required for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omnidirectional motion?</a:t>
            </a:r>
          </a:p>
        </p:txBody>
      </p:sp>
    </p:spTree>
    <p:extLst>
      <p:ext uri="{BB962C8B-B14F-4D97-AF65-F5344CB8AC3E}">
        <p14:creationId xmlns:p14="http://schemas.microsoft.com/office/powerpoint/2010/main" val="3270739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278D4E-5942-1E46-B445-D047DB0788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280" y="1212477"/>
            <a:ext cx="8460206" cy="48649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65DC57-63F4-CD41-AB85-4475907AE941}"/>
              </a:ext>
            </a:extLst>
          </p:cNvPr>
          <p:cNvSpPr txBox="1"/>
          <p:nvPr/>
        </p:nvSpPr>
        <p:spPr>
          <a:xfrm>
            <a:off x="5732172" y="3692410"/>
            <a:ext cx="1322798" cy="338554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spin in place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EF887-F437-B546-99CE-211F4481B456}"/>
              </a:ext>
            </a:extLst>
          </p:cNvPr>
          <p:cNvSpPr txBox="1"/>
          <p:nvPr/>
        </p:nvSpPr>
        <p:spPr>
          <a:xfrm>
            <a:off x="6620395" y="3861687"/>
            <a:ext cx="869149" cy="338554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forward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64A86-7788-6444-B6BF-62043397243E}"/>
              </a:ext>
            </a:extLst>
          </p:cNvPr>
          <p:cNvSpPr txBox="1"/>
          <p:nvPr/>
        </p:nvSpPr>
        <p:spPr>
          <a:xfrm>
            <a:off x="7200145" y="3831875"/>
            <a:ext cx="1026243" cy="338554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sideways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3B1500F-34D1-944D-B917-5D950FC5A50B}"/>
              </a:ext>
            </a:extLst>
          </p:cNvPr>
          <p:cNvSpPr/>
          <p:nvPr/>
        </p:nvSpPr>
        <p:spPr>
          <a:xfrm>
            <a:off x="7489544" y="1842360"/>
            <a:ext cx="3580327" cy="1428874"/>
          </a:xfrm>
          <a:prstGeom prst="roundRect">
            <a:avLst/>
          </a:prstGeom>
          <a:solidFill>
            <a:srgbClr val="FFFF00">
              <a:alpha val="94902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A24CC8-B08F-5248-95F5-0AA264836FFE}"/>
              </a:ext>
            </a:extLst>
          </p:cNvPr>
          <p:cNvSpPr txBox="1"/>
          <p:nvPr/>
        </p:nvSpPr>
        <p:spPr>
          <a:xfrm>
            <a:off x="7553938" y="1932922"/>
            <a:ext cx="34547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Wheel velocities are 4d.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Chassis twist is 3d.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Implications?</a:t>
            </a:r>
          </a:p>
        </p:txBody>
      </p:sp>
    </p:spTree>
    <p:extLst>
      <p:ext uri="{BB962C8B-B14F-4D97-AF65-F5344CB8AC3E}">
        <p14:creationId xmlns:p14="http://schemas.microsoft.com/office/powerpoint/2010/main" val="785822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7" y="536027"/>
                <a:ext cx="11028329" cy="1246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Wheel speeds in terms of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7" y="536027"/>
                <a:ext cx="11028329" cy="1246175"/>
              </a:xfrm>
              <a:prstGeom prst="rect">
                <a:avLst/>
              </a:prstGeom>
              <a:blipFill>
                <a:blip r:embed="rId2"/>
                <a:stretch>
                  <a:fillRect l="-921" t="-303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D48407-EB83-3143-AB77-2EE027D6A4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133" y="2171218"/>
            <a:ext cx="5079710" cy="2515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579AB4-0F4F-7245-B116-EC9313F89B5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3742" y="1612868"/>
            <a:ext cx="3518459" cy="203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75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Feedforward + PI feedback stabilization of a planned trajectory: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31D57B-AD66-3545-971A-5B06F4BA69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867" y="2070725"/>
            <a:ext cx="7772400" cy="123361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DA7FC76-C076-1F48-82F4-88D25452DDCD}"/>
              </a:ext>
            </a:extLst>
          </p:cNvPr>
          <p:cNvGrpSpPr/>
          <p:nvPr/>
        </p:nvGrpSpPr>
        <p:grpSpPr>
          <a:xfrm>
            <a:off x="3464560" y="3911600"/>
            <a:ext cx="4409440" cy="1320800"/>
            <a:chOff x="3464560" y="3911600"/>
            <a:chExt cx="4409440" cy="13208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B8D1E8B-17A4-2F4B-B2F4-241C720C1AD5}"/>
                </a:ext>
              </a:extLst>
            </p:cNvPr>
            <p:cNvSpPr/>
            <p:nvPr/>
          </p:nvSpPr>
          <p:spPr>
            <a:xfrm>
              <a:off x="3464560" y="3911600"/>
              <a:ext cx="4409440" cy="1320800"/>
            </a:xfrm>
            <a:prstGeom prst="roundRect">
              <a:avLst/>
            </a:prstGeom>
            <a:solidFill>
              <a:srgbClr val="FFFF00">
                <a:alpha val="94902"/>
              </a:srgb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D01924A-69EE-9448-8D3C-250ACD4C46B8}"/>
                </a:ext>
              </a:extLst>
            </p:cNvPr>
            <p:cNvSpPr txBox="1"/>
            <p:nvPr/>
          </p:nvSpPr>
          <p:spPr>
            <a:xfrm>
              <a:off x="3484880" y="3979237"/>
              <a:ext cx="436048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Stability and steady-state error</a:t>
              </a:r>
            </a:p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for different control laws and</a:t>
              </a:r>
            </a:p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desired trajectories?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6121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15966</TotalTime>
  <Words>495</Words>
  <Application>Microsoft Macintosh PowerPoint</Application>
  <PresentationFormat>Widescreen</PresentationFormat>
  <Paragraphs>122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Apple Chancery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699</cp:revision>
  <cp:lastPrinted>2020-11-17T04:44:11Z</cp:lastPrinted>
  <dcterms:created xsi:type="dcterms:W3CDTF">2020-09-16T15:38:21Z</dcterms:created>
  <dcterms:modified xsi:type="dcterms:W3CDTF">2020-11-24T05:00:08Z</dcterms:modified>
</cp:coreProperties>
</file>